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7"/>
  </p:handoutMasterIdLst>
  <p:sldIdLst>
    <p:sldId id="256" r:id="rId3"/>
    <p:sldId id="261" r:id="rId5"/>
    <p:sldId id="263" r:id="rId6"/>
    <p:sldId id="265" r:id="rId7"/>
    <p:sldId id="262" r:id="rId8"/>
    <p:sldId id="269" r:id="rId9"/>
    <p:sldId id="281" r:id="rId10"/>
    <p:sldId id="282" r:id="rId11"/>
    <p:sldId id="286" r:id="rId12"/>
    <p:sldId id="287" r:id="rId13"/>
    <p:sldId id="288" r:id="rId14"/>
    <p:sldId id="277" r:id="rId15"/>
    <p:sldId id="279" r:id="rId16"/>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image" Target="../media/image5.jpeg"/><Relationship Id="rId6" Type="http://schemas.openxmlformats.org/officeDocument/2006/relationships/hyperlink" Target="http://a1.att.hudong.com/26/99/19300534304674134961998147675.j" TargetMode="External"/><Relationship Id="rId5" Type="http://schemas.openxmlformats.org/officeDocument/2006/relationships/image" Target="../media/image4.jpeg"/><Relationship Id="rId4" Type="http://schemas.openxmlformats.org/officeDocument/2006/relationships/tags" Target="../tags/tag2.xml"/><Relationship Id="rId3" Type="http://schemas.openxmlformats.org/officeDocument/2006/relationships/hyperlink" Target="http://a4.att.hudong.com/38/99/19300534304674134961993991751.j" TargetMode="External"/><Relationship Id="rId2" Type="http://schemas.openxmlformats.org/officeDocument/2006/relationships/image" Target="../media/image2.sv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2.sv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2</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结绳何以记事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551572"/>
            <a:ext cx="9875520" cy="1356360"/>
          </a:xfrm>
        </p:spPr>
        <p:txBody>
          <a:bodyPr rtlCol="0">
            <a:noAutofit/>
          </a:bodyPr>
          <a:lstStyle/>
          <a:p>
            <a:pPr rtl="0"/>
            <a:r>
              <a:rPr lang="en-US" altLang="zh-CN" dirty="0"/>
              <a:t>2.5</a:t>
            </a:r>
            <a:r>
              <a:rPr lang="zh-CN" altLang="en-US" dirty="0"/>
              <a:t> 阿拉伯数字、拉丁字母和汉字</a:t>
            </a:r>
            <a:br>
              <a:rPr lang="zh-CN" altLang="en-US" dirty="0"/>
            </a:br>
            <a:r>
              <a:rPr lang="zh-CN" altLang="en-US" dirty="0"/>
              <a:t> </a:t>
            </a:r>
            <a:r>
              <a:rPr lang="en-US" altLang="zh-CN" dirty="0"/>
              <a:t>     </a:t>
            </a:r>
            <a:r>
              <a:rPr lang="zh-CN" altLang="en-US" dirty="0"/>
              <a:t>朝不同方向进化是怎么形成的？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10" name="内容占位符 9"/>
          <p:cNvSpPr>
            <a:spLocks noGrp="1"/>
          </p:cNvSpPr>
          <p:nvPr>
            <p:ph idx="1"/>
          </p:nvPr>
        </p:nvSpPr>
        <p:spPr>
          <a:xfrm>
            <a:off x="741680" y="1983105"/>
            <a:ext cx="10708640" cy="4604385"/>
          </a:xfrm>
        </p:spPr>
        <p:txBody>
          <a:bodyPr>
            <a:noAutofit/>
          </a:bodyPr>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关于汉字的起源，唐兰提出了“文字的起源是图画”的主张。上世纪七十年代以来，先后陆续发现新石器时代的陶器上有刻画符号，因此郭沫若（1972）认为那就是中国文字的起源。目前，汉字的象形字的产生年代应该是殷代。此后，经由各朝各代的不断发展和演变，逐渐形成了现在的汉字体系（卢丁 1997）。</a:t>
            </a:r>
            <a:endParaRPr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阿拉伯数字、拉丁字母以及汉字都是由象形符号发展而来，都是在文化的不断交融、后人不断改进的基础上，根据各自产生的文化背景，不断演变，逐渐形成了今天的数字、字母和文字系统。</a:t>
            </a:r>
            <a:endParaRP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551572"/>
            <a:ext cx="9875520" cy="1356360"/>
          </a:xfrm>
        </p:spPr>
        <p:txBody>
          <a:bodyPr rtlCol="0">
            <a:noAutofit/>
          </a:bodyPr>
          <a:lstStyle/>
          <a:p>
            <a:pPr rtl="0"/>
            <a:r>
              <a:rPr lang="en-US" altLang="zh-CN" dirty="0"/>
              <a:t>2.6</a:t>
            </a:r>
            <a:r>
              <a:rPr lang="zh-CN" altLang="en-US" dirty="0"/>
              <a:t> </a:t>
            </a:r>
            <a:r>
              <a:rPr dirty="0"/>
              <a:t>阿拉伯数字、拉丁字母和汉字</a:t>
            </a:r>
            <a:br>
              <a:rPr dirty="0"/>
            </a:br>
            <a:r>
              <a:rPr dirty="0"/>
              <a:t> </a:t>
            </a:r>
            <a:r>
              <a:rPr lang="en-US" dirty="0"/>
              <a:t>     </a:t>
            </a:r>
            <a:r>
              <a:rPr dirty="0"/>
              <a:t>朝不同方向进化的原因是什么？</a:t>
            </a:r>
            <a:endParaRPr dirty="0"/>
          </a:p>
        </p:txBody>
      </p:sp>
      <p:sp>
        <p:nvSpPr>
          <p:cNvPr id="10" name="内容占位符 9"/>
          <p:cNvSpPr>
            <a:spLocks noGrp="1"/>
          </p:cNvSpPr>
          <p:nvPr>
            <p:ph idx="1"/>
          </p:nvPr>
        </p:nvSpPr>
        <p:spPr>
          <a:xfrm>
            <a:off x="741680" y="1983105"/>
            <a:ext cx="10708640" cy="4604385"/>
          </a:xfrm>
        </p:spPr>
        <p:txBody>
          <a:bodyPr>
            <a:noAutofit/>
          </a:bodyPr>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首先，历史背景</a:t>
            </a:r>
            <a:r>
              <a:rPr lang="zh-CN" sz="2400" dirty="0"/>
              <a:t>不同；其次，形成的地理位置有异；此外，还有许多原因导致阿拉伯数字、拉丁字母和汉字朝不同方向进化，由于缺乏资料，难以考证。</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sz="2400" dirty="0"/>
              <a:t>历史文化背景和地理位置对当时的文字形成而言有着极其重要的影响，在这些因素的共同作用下，阿拉伯数字、拉丁字母和汉字才逐渐演变得更加完善，形成了今天各自的系统。</a:t>
            </a:r>
            <a:endParaRPr lang="zh-CN" sz="2400" dirty="0"/>
          </a:p>
        </p:txBody>
      </p:sp>
      <p:pic>
        <p:nvPicPr>
          <p:cNvPr id="7" name="图片 6"/>
          <p:cNvPicPr>
            <a:picLocks noChangeAspect="1"/>
          </p:cNvPicPr>
          <p:nvPr/>
        </p:nvPicPr>
        <p:blipFill>
          <a:blip r:embed="rId1"/>
          <a:stretch>
            <a:fillRect/>
          </a:stretch>
        </p:blipFill>
        <p:spPr>
          <a:xfrm>
            <a:off x="10802041" y="465807"/>
            <a:ext cx="914479" cy="9144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720" y="244867"/>
            <a:ext cx="10434320"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2.7</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822960" y="1402080"/>
            <a:ext cx="10546080" cy="5059680"/>
          </a:xfrm>
        </p:spPr>
        <p:txBody>
          <a:bodyPr>
            <a:norm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从一个简单的“结绳记事”的故事中，我们可以看到语言符号的像似性现象，可以看到象形文字的起源，并由此想到同是源于象形符号的阿拉伯数字、拉丁字母和汉字，在当时的历史文化和地理等因素的共同影响下，最后却朝不同的方向进化了。结绳记事是当时人类历史发展进程中的一次重要飞跃，对以后文字、字母以及数字的产生都有着或多或少的影响，追究这一源头能有助于今天的人们更好地认识文字、字母以及数字的起源，更好地了解它们漫长的演变历史，以及前人为我们今天的人类所做出的巨大贡献。探究源头才能更好地走向未来。</a:t>
            </a:r>
            <a:endParaRPr lang="zh-CN" altLang="en-US" sz="24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20926" y="439703"/>
            <a:ext cx="767542" cy="76754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1159510" y="1602105"/>
          <a:ext cx="7767955" cy="4435475"/>
        </p:xfrm>
        <a:graphic>
          <a:graphicData uri="http://schemas.openxmlformats.org/drawingml/2006/table">
            <a:tbl>
              <a:tblPr firstRow="1" bandRow="1">
                <a:tableStyleId>{5C22544A-7EE6-4342-B048-85BDC9FD1C3A}</a:tableStyleId>
              </a:tblPr>
              <a:tblGrid>
                <a:gridCol w="7767955"/>
              </a:tblGrid>
              <a:tr h="472440">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396303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什么是像似性？</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象形文字的源头在哪里？</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阿拉伯数字、拉丁字母和汉字朝不同方向进化是怎么形成的？</a:t>
                      </a:r>
                      <a:r>
                        <a:rPr lang="en-US" altLang="zh-CN" sz="2000" dirty="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a:t>
                      </a: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000" dirty="0">
                          <a:latin typeface="Microsoft YaHei UI" panose="020B0503020204020204" pitchFamily="34" charset="-122"/>
                          <a:ea typeface="Microsoft YaHei UI" panose="020B0503020204020204" pitchFamily="34" charset="-122"/>
                          <a:cs typeface="Tahoma" panose="020B0604030504040204" pitchFamily="34" charset="0"/>
                        </a:rPr>
                        <a:t> 阿拉伯数字、拉丁字母和汉字朝不同方向进化的原因是什么？</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000" dirty="0">
                          <a:latin typeface="Microsoft YaHei UI" panose="020B0503020204020204" pitchFamily="34" charset="-122"/>
                          <a:ea typeface="Microsoft YaHei UI" panose="020B0503020204020204" pitchFamily="34" charset="-122"/>
                          <a:cs typeface="Tahoma" panose="020B0604030504040204" pitchFamily="34" charset="0"/>
                        </a:rPr>
                        <a:t>2.7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2560280" y="465807"/>
            <a:ext cx="914479" cy="9144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2</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1719" y="374407"/>
            <a:ext cx="914400" cy="914400"/>
          </a:xfrm>
          <a:prstGeom prst="rect">
            <a:avLst/>
          </a:prstGeom>
        </p:spPr>
      </p:pic>
      <p:sp>
        <p:nvSpPr>
          <p:cNvPr id="8" name="内容占位符 7"/>
          <p:cNvSpPr>
            <a:spLocks noGrp="1"/>
          </p:cNvSpPr>
          <p:nvPr>
            <p:ph idx="1"/>
          </p:nvPr>
        </p:nvSpPr>
        <p:spPr>
          <a:xfrm>
            <a:off x="1084070" y="1380247"/>
            <a:ext cx="10058400" cy="5011906"/>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相传在上古时代我国淮河流域有一个部落，其首领号曰伏羲，非常有学问，其领导的部落亦有许多发明，而其中之一就是结绳记事。那时人们已从蜘蛛网捕捉虫子得到启示，学会了编制渔网。当时捕大鱼所用之网为石制网坠，因渔网负荷较重，其网结相对较大；捕小鱼所用之网为陶制网坠，因负荷较轻，故结绳相应较小。就这样，在年复一年的渔网编织中，随着结绳动作的反复进行和网结大小的交替使用，人们逐渐从中揣摩到“结绳”可以记下不同数目的道理。伏羲搜集了人们的意见，经过反复研究、推敲、摸索，终于制定出一套结绳记事、记数的方法。此后，“结绳记事”便逐渐得到推广运用（春阳 1983）。</a:t>
            </a:r>
            <a:endParaRP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43000" y="2057400"/>
            <a:ext cx="10195560" cy="4038600"/>
          </a:xfrm>
        </p:spPr>
        <p:txBody>
          <a:bodyPr/>
          <a:lstStyle/>
          <a:p>
            <a:pPr marL="502920" indent="-457200" algn="just" fontAlgn="auto">
              <a:lnSpc>
                <a:spcPct val="150000"/>
              </a:lnSpc>
              <a:buFont typeface="+mj-lt"/>
              <a:buAutoNum type="arabicParenR"/>
            </a:pPr>
            <a:r>
              <a:rPr lang="zh-CN" altLang="en-US" sz="2800" dirty="0"/>
              <a:t>有人认为汉字起源于“结绳记事”，这一说法是否正确？</a:t>
            </a:r>
            <a:endParaRPr lang="zh-CN" altLang="en-US" sz="2800" dirty="0"/>
          </a:p>
          <a:p>
            <a:pPr marL="502920" indent="-457200" algn="just" fontAlgn="auto">
              <a:lnSpc>
                <a:spcPct val="150000"/>
              </a:lnSpc>
              <a:buFont typeface="+mj-lt"/>
              <a:buAutoNum type="arabicParenR"/>
            </a:pPr>
            <a:r>
              <a:rPr lang="zh-CN" altLang="en-US" sz="2800" dirty="0"/>
              <a:t>什么是像似性？</a:t>
            </a:r>
            <a:endParaRPr lang="zh-CN" altLang="en-US" sz="2800" dirty="0"/>
          </a:p>
          <a:p>
            <a:pPr marL="502920" indent="-457200" algn="just" fontAlgn="auto">
              <a:lnSpc>
                <a:spcPct val="150000"/>
              </a:lnSpc>
              <a:buFont typeface="+mj-lt"/>
              <a:buAutoNum type="arabicParenR"/>
            </a:pPr>
            <a:r>
              <a:rPr lang="zh-CN" altLang="en-US" sz="2800" dirty="0"/>
              <a:t>阿拉伯数字、拉丁字母和汉字朝不同方向进化是怎么形成的？</a:t>
            </a:r>
            <a:endParaRPr lang="zh-CN" altLang="en-US" sz="2800" dirty="0"/>
          </a:p>
          <a:p>
            <a:pPr marL="502920" indent="-457200" algn="just" fontAlgn="auto">
              <a:lnSpc>
                <a:spcPct val="150000"/>
              </a:lnSpc>
              <a:buFont typeface="+mj-lt"/>
              <a:buAutoNum type="arabicParenR"/>
            </a:pPr>
            <a:r>
              <a:rPr lang="zh-CN" altLang="en-US" sz="2800" dirty="0"/>
              <a:t>阿拉伯数字、拉丁字母和汉字朝不同方向进化的原因是什么？</a:t>
            </a:r>
            <a:endParaRPr lang="zh-CN" altLang="en-US" sz="2800" dirty="0"/>
          </a:p>
        </p:txBody>
      </p:sp>
      <p:sp>
        <p:nvSpPr>
          <p:cNvPr id="3" name="思想气泡: 云 2"/>
          <p:cNvSpPr/>
          <p:nvPr/>
        </p:nvSpPr>
        <p:spPr>
          <a:xfrm>
            <a:off x="6720205" y="46482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t>2</a:t>
            </a:r>
            <a:r>
              <a:rPr lang="en-GB" altLang="zh-CN" dirty="0"/>
              <a:t>.3</a:t>
            </a:r>
            <a:r>
              <a:rPr lang="zh-CN" altLang="en-US" dirty="0"/>
              <a:t> 什么是像似性？</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89074" y="465847"/>
            <a:ext cx="914400" cy="914400"/>
          </a:xfrm>
          <a:prstGeom prst="rect">
            <a:avLst/>
          </a:prstGeom>
        </p:spPr>
      </p:pic>
      <p:sp>
        <p:nvSpPr>
          <p:cNvPr id="6" name="内容占位符 5"/>
          <p:cNvSpPr>
            <a:spLocks noGrp="1"/>
          </p:cNvSpPr>
          <p:nvPr>
            <p:ph idx="1"/>
          </p:nvPr>
        </p:nvSpPr>
        <p:spPr>
          <a:xfrm>
            <a:off x="751840" y="1640354"/>
            <a:ext cx="10688320" cy="4715753"/>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“像似性”（iconicity）的提出是对“任意性”的一次最大挑战。美国实用主义和符号学的创始人皮尔斯（Peirce）最早提出“iconicity”</a:t>
            </a:r>
            <a:r>
              <a:rPr lang="zh-CN" altLang="en-GB" sz="2400" dirty="0"/>
              <a:t>，</a:t>
            </a:r>
            <a:r>
              <a:rPr lang="en-GB" sz="2400" dirty="0"/>
              <a:t>他将符号（sign）分为icon, index, symbol三类。随后，许多语言学家也开始用这个词语来指语言符号的能指和所指之间映照性相似的现象（王寅 1998）。</a:t>
            </a:r>
            <a:endParaRPr lang="en-GB"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en-GB" sz="2400" dirty="0"/>
              <a:t>结绳记事被有些人认为是象形文字和数字的起源，在形状上或多或少与其所指的事物之间有着相似性，这就说明了语言符号的形式和所指的内容之间的关系是有理据和可论证的，即语言符号的能指与所指之间的联系并非都是任意性的，也有可能是像似性的。</a:t>
            </a:r>
            <a:endParaRPr lang="en-GB"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2.4</a:t>
            </a:r>
            <a:r>
              <a:rPr lang="zh-CN" altLang="en-US" dirty="0"/>
              <a:t> 象形文字的源头在哪里？</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1416293"/>
            <a:ext cx="10708640" cy="5075947"/>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言产生之后，人类经历了漫长的只有口头语言的时代。随着社会的发展，人们需要将事情记下来，因为语言难以保存，且受时空的限制。在这种需求的驱动下，经过漫长的演变与发展和人类不懈的努力，文字应运而生，这是人类进化史上一次重大的飞跃。纵观世界各国各民族的文字，大都起源于象形文字</a:t>
            </a:r>
            <a:r>
              <a:rPr lang="zh-CN" sz="2400" dirty="0"/>
              <a:t>。</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sz="2400" dirty="0"/>
              <a:t>有人说人类的文字起源于两河流域，也有人认为是埃及。更为流行的多源说则认为极其稀少的几个地域分别产生了几大文字系统。有些学者认为他们都源于陶器上的符号</a:t>
            </a:r>
            <a:r>
              <a:rPr lang="en-US" altLang="zh-CN" sz="2400" dirty="0"/>
              <a:t>——</a:t>
            </a:r>
            <a:r>
              <a:rPr lang="zh-CN" sz="2400" dirty="0"/>
              <a:t>“陶符”（郑也夫 2014），也有人认为是从“结绳记事”故事中得到的启发。</a:t>
            </a:r>
            <a:endParaRPr lang="zh-CN" sz="2400" dirty="0"/>
          </a:p>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endParaRPr 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zh-CN" dirty="0"/>
              <a:t>2.4</a:t>
            </a:r>
            <a:r>
              <a:rPr lang="zh-CN" altLang="en-US" dirty="0"/>
              <a:t> 象形文字的源头在哪里？</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pic>
        <p:nvPicPr>
          <p:cNvPr id="8" name="img-0" descr="图1">
            <a:hlinkClick r:id="rId3" tooltip="&quot;图1&quot;"/>
          </p:cNvPr>
          <p:cNvPicPr>
            <a:picLocks noChangeAspect="1" noChangeArrowheads="1"/>
          </p:cNvPicPr>
          <p:nvPr>
            <p:custDataLst>
              <p:tags r:id="rId4"/>
            </p:custDataLst>
          </p:nvPr>
        </p:nvPicPr>
        <p:blipFill>
          <a:blip r:embed="rId5"/>
          <a:srcRect/>
          <a:stretch>
            <a:fillRect/>
          </a:stretch>
        </p:blipFill>
        <p:spPr>
          <a:xfrm>
            <a:off x="2164715" y="3866515"/>
            <a:ext cx="3206750" cy="2267585"/>
          </a:xfrm>
          <a:prstGeom prst="rect">
            <a:avLst/>
          </a:prstGeom>
          <a:noFill/>
          <a:ln w="9525">
            <a:noFill/>
            <a:miter lim="800000"/>
            <a:headEnd/>
            <a:tailEnd/>
          </a:ln>
        </p:spPr>
      </p:pic>
      <p:pic>
        <p:nvPicPr>
          <p:cNvPr id="9" name="img-1" descr="图2">
            <a:hlinkClick r:id="rId6" tooltip="&quot;图2&quot;"/>
          </p:cNvPr>
          <p:cNvPicPr>
            <a:picLocks noChangeAspect="1" noChangeArrowheads="1"/>
          </p:cNvPicPr>
          <p:nvPr/>
        </p:nvPicPr>
        <p:blipFill>
          <a:blip r:embed="rId7"/>
          <a:srcRect/>
          <a:stretch>
            <a:fillRect/>
          </a:stretch>
        </p:blipFill>
        <p:spPr>
          <a:xfrm>
            <a:off x="6768465" y="3866515"/>
            <a:ext cx="3117850" cy="2284730"/>
          </a:xfrm>
          <a:prstGeom prst="rect">
            <a:avLst/>
          </a:prstGeom>
          <a:noFill/>
          <a:ln w="9525">
            <a:noFill/>
            <a:miter lim="800000"/>
            <a:headEnd/>
            <a:tailEnd/>
          </a:ln>
        </p:spPr>
      </p:pic>
      <p:sp>
        <p:nvSpPr>
          <p:cNvPr id="10" name="内容占位符 9"/>
          <p:cNvSpPr>
            <a:spLocks noGrp="1"/>
          </p:cNvSpPr>
          <p:nvPr>
            <p:ph idx="1"/>
          </p:nvPr>
        </p:nvSpPr>
        <p:spPr>
          <a:xfrm>
            <a:off x="741680" y="1416050"/>
            <a:ext cx="10708640" cy="2628265"/>
          </a:xfrm>
        </p:spPr>
        <p:txBody>
          <a:bodyPr>
            <a:noAutofit/>
          </a:bodyPr>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王继洪（2006:28-31）在《汉字文化学概论》一书中就提出汉字的起源说之一就是“结绳记事”。有不少学者认为，汉字起源于结绳记事。这不仅有文献记载，也可从汉字的内在结构中发现结绳的痕迹。</a:t>
            </a:r>
            <a:r>
              <a:rPr lang="zh-CN" sz="2400" dirty="0"/>
              <a:t>下</a:t>
            </a:r>
            <a:r>
              <a:rPr sz="2400" dirty="0"/>
              <a:t>图就清晰显示了结绳在文字中的痕迹。</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551572"/>
            <a:ext cx="9875520" cy="1356360"/>
          </a:xfrm>
        </p:spPr>
        <p:txBody>
          <a:bodyPr rtlCol="0">
            <a:noAutofit/>
          </a:bodyPr>
          <a:lstStyle/>
          <a:p>
            <a:pPr rtl="0"/>
            <a:r>
              <a:rPr lang="en-US" altLang="zh-CN" dirty="0"/>
              <a:t>2.5</a:t>
            </a:r>
            <a:r>
              <a:rPr lang="zh-CN" altLang="en-US" dirty="0"/>
              <a:t> 阿拉伯数字、拉丁字母和汉字</a:t>
            </a:r>
            <a:br>
              <a:rPr lang="zh-CN" altLang="en-US" dirty="0"/>
            </a:br>
            <a:r>
              <a:rPr lang="zh-CN" altLang="en-US" dirty="0"/>
              <a:t> </a:t>
            </a:r>
            <a:r>
              <a:rPr lang="en-US" altLang="zh-CN" dirty="0"/>
              <a:t>     </a:t>
            </a:r>
            <a:r>
              <a:rPr lang="zh-CN" altLang="en-US" dirty="0"/>
              <a:t>朝不同方向进化是怎么形成的？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6" name="内容占位符 5"/>
          <p:cNvSpPr>
            <a:spLocks noGrp="1"/>
          </p:cNvSpPr>
          <p:nvPr>
            <p:ph idx="1"/>
          </p:nvPr>
        </p:nvSpPr>
        <p:spPr>
          <a:xfrm>
            <a:off x="741680" y="2171065"/>
            <a:ext cx="5593080" cy="3467735"/>
          </a:xfrm>
        </p:spPr>
        <p:txBody>
          <a:bodyPr>
            <a:noAutofit/>
          </a:bodyPr>
          <a:lstStyle/>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阿拉伯数字产生于印度，但经由阿拉伯人传播</a:t>
            </a:r>
            <a:r>
              <a:rPr lang="zh-CN" sz="2400" dirty="0"/>
              <a:t>。早期的阿拉伯数字与现代的不完全相同，阿拉伯人将其传入欧洲后，经过许多数学家的不断努力，才变成今天的书写方式。</a:t>
            </a:r>
            <a:endParaRPr lang="zh-CN" sz="2400" dirty="0"/>
          </a:p>
        </p:txBody>
      </p:sp>
      <p:pic>
        <p:nvPicPr>
          <p:cNvPr id="229" name="imgPicture" descr="http://c.hiphotos.baidu.com/baike/c0%3Dbaike80%2C5%2C5%2C80%2C26/sign=6e92c927ecf81a4c323fe49bb6430b3c/4034970a304e251ff76b9faba086c9177e3e53c0.jpg"/>
          <p:cNvPicPr>
            <a:picLocks noChangeAspect="1"/>
          </p:cNvPicPr>
          <p:nvPr/>
        </p:nvPicPr>
        <p:blipFill>
          <a:blip r:embed="rId3"/>
          <a:stretch>
            <a:fillRect/>
          </a:stretch>
        </p:blipFill>
        <p:spPr>
          <a:xfrm>
            <a:off x="7132320" y="2361565"/>
            <a:ext cx="4314825" cy="2768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551572"/>
            <a:ext cx="9875520" cy="1356360"/>
          </a:xfrm>
        </p:spPr>
        <p:txBody>
          <a:bodyPr rtlCol="0">
            <a:noAutofit/>
          </a:bodyPr>
          <a:lstStyle/>
          <a:p>
            <a:pPr rtl="0"/>
            <a:r>
              <a:rPr lang="en-US" altLang="zh-CN" dirty="0"/>
              <a:t>2.5</a:t>
            </a:r>
            <a:r>
              <a:rPr lang="zh-CN" altLang="en-US" dirty="0"/>
              <a:t> 阿拉伯数字、拉丁字母和汉字</a:t>
            </a:r>
            <a:br>
              <a:rPr lang="zh-CN" altLang="en-US" dirty="0"/>
            </a:br>
            <a:r>
              <a:rPr lang="zh-CN" altLang="en-US" dirty="0"/>
              <a:t> </a:t>
            </a:r>
            <a:r>
              <a:rPr lang="en-US" altLang="zh-CN" dirty="0"/>
              <a:t>     </a:t>
            </a:r>
            <a:r>
              <a:rPr lang="zh-CN" altLang="en-US" dirty="0"/>
              <a:t>朝不同方向进化是怎么形成的？</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28446" y="343927"/>
            <a:ext cx="914400" cy="914400"/>
          </a:xfrm>
          <a:prstGeom prst="rect">
            <a:avLst/>
          </a:prstGeom>
        </p:spPr>
      </p:pic>
      <p:sp>
        <p:nvSpPr>
          <p:cNvPr id="10" name="内容占位符 9"/>
          <p:cNvSpPr>
            <a:spLocks noGrp="1"/>
          </p:cNvSpPr>
          <p:nvPr>
            <p:ph idx="1"/>
          </p:nvPr>
        </p:nvSpPr>
        <p:spPr>
          <a:xfrm>
            <a:off x="741680" y="1983105"/>
            <a:ext cx="10708640" cy="4076700"/>
          </a:xfrm>
        </p:spPr>
        <p:txBody>
          <a:bodyPr>
            <a:noAutofit/>
          </a:bodyPr>
          <a:p>
            <a:pPr marL="4572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拉丁字母建立在远古文字符号的基础上，经由数十个民族不断加工和打磨，才慢慢成形。它源于古希腊，形成于罗马帝国时代，是罗马帝国文字-古拉丁语的书写符号，所以又被成为罗马字母。然而，这并不是拉丁字母的最初起源，拼音字母的起源可以追溯到公元前一千数百年，发祥地为古代腓尼基。字母的雏形出现以后，随着腓尼基人的商业活动，字母东渐，形成了阿拉马字母系统；字母西进，形成了腓尼基字母系统，希腊字母由此而来，之后便逐渐形成了拉丁字母（卜伯 1987）。</a:t>
            </a:r>
            <a:endParaRPr sz="2400" dirty="0"/>
          </a:p>
        </p:txBody>
      </p:sp>
    </p:spTree>
  </p:cSld>
  <p:clrMapOvr>
    <a:masterClrMapping/>
  </p:clrMapOvr>
</p:sld>
</file>

<file path=ppt/tags/tag1.xml><?xml version="1.0" encoding="utf-8"?>
<p:tagLst xmlns:p="http://schemas.openxmlformats.org/presentationml/2006/main">
  <p:tag name="TABLE_ENDDRAG_ORIGIN_RECT" val="611*349"/>
  <p:tag name="TABLE_ENDDRAG_RECT" val="91*126*611*349"/>
</p:tagLst>
</file>

<file path=ppt/tags/tag2.xml><?xml version="1.0" encoding="utf-8"?>
<p:tagLst xmlns:p="http://schemas.openxmlformats.org/presentationml/2006/main">
  <p:tag name="KSO_WM_UNIT_PLACING_PICTURE_USER_VIEWPORT" val="{&quot;height&quot;:2614,&quot;width&quot;:3697}"/>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2254</Words>
  <Application>WPS 演示</Application>
  <PresentationFormat>宽屏</PresentationFormat>
  <Paragraphs>63</Paragraphs>
  <Slides>13</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Microsoft YaHei UI</vt:lpstr>
      <vt:lpstr>Corbel</vt:lpstr>
      <vt:lpstr>Tahoma</vt:lpstr>
      <vt:lpstr>微软雅黑</vt:lpstr>
      <vt:lpstr>Arial Unicode MS</vt:lpstr>
      <vt:lpstr>基础</vt:lpstr>
      <vt:lpstr>2. 结绳何以记事</vt:lpstr>
      <vt:lpstr>目录</vt:lpstr>
      <vt:lpstr>2.1 故事缘起</vt:lpstr>
      <vt:lpstr>2.2 故事引发的思考 </vt:lpstr>
      <vt:lpstr>2.3 什么是像似性？</vt:lpstr>
      <vt:lpstr>2.4 象形文字的源头在哪里？</vt:lpstr>
      <vt:lpstr>2.4 追溯原始母语的方法有哪些？</vt:lpstr>
      <vt:lpstr>2.5 阿拉伯数字、拉丁字母和汉字       朝不同方向进化是怎么形成的？</vt:lpstr>
      <vt:lpstr>2.5 阿拉伯数字、拉丁字母和汉字       朝不同方向进化是怎么形成的？</vt:lpstr>
      <vt:lpstr>2.5 阿拉伯数字、拉丁字母和汉字       朝不同方向进化是怎么形成的？</vt:lpstr>
      <vt:lpstr>2.6 阿拉伯数字、拉丁字母和汉字       朝不同方向进化的原因是什么？</vt:lpstr>
      <vt:lpstr>2.7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youfangxiao</cp:lastModifiedBy>
  <cp:revision>108</cp:revision>
  <dcterms:created xsi:type="dcterms:W3CDTF">2021-12-20T02:23:00Z</dcterms:created>
  <dcterms:modified xsi:type="dcterms:W3CDTF">2021-12-27T02:58:00Z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FD654C2EDDFF4FBE8B298BA2496AC01A</vt:lpwstr>
  </property>
  <property fmtid="{D5CDD505-2E9C-101B-9397-08002B2CF9AE}" pid="3" name="KSOProductBuildVer">
    <vt:lpwstr>2052-11.1.0.11194</vt:lpwstr>
  </property>
</Properties>
</file>